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32918400" cy="21945600"/>
  <p:notesSz cx="9144000" cy="6858000"/>
  <p:defaultTextStyle>
    <a:defPPr>
      <a:defRPr lang="en-US"/>
    </a:defPPr>
    <a:lvl1pPr marL="0" algn="l" defTabSz="263330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652" algn="l" defTabSz="263330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302" algn="l" defTabSz="263330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49955" algn="l" defTabSz="263330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607" algn="l" defTabSz="263330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260" algn="l" defTabSz="263330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899909" algn="l" defTabSz="263330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6562" algn="l" defTabSz="263330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214" algn="l" defTabSz="263330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0CC"/>
    <a:srgbClr val="BE9EAF"/>
    <a:srgbClr val="B9E8FD"/>
    <a:srgbClr val="7CD4FC"/>
    <a:srgbClr val="90B860"/>
    <a:srgbClr val="EA14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65" autoAdjust="0"/>
    <p:restoredTop sz="94660"/>
  </p:normalViewPr>
  <p:slideViewPr>
    <p:cSldViewPr snapToGrid="0">
      <p:cViewPr varScale="1">
        <p:scale>
          <a:sx n="42" d="100"/>
          <a:sy n="42" d="100"/>
        </p:scale>
        <p:origin x="9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591562"/>
            <a:ext cx="2798064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856B-272D-4732-91B2-179FFA90C36F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2DB76-C294-4B7C-A8F8-94EFDD05D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59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856B-272D-4732-91B2-179FFA90C36F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2DB76-C294-4B7C-A8F8-94EFDD05D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5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168400"/>
            <a:ext cx="709803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168400"/>
            <a:ext cx="20882610" cy="18597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856B-272D-4732-91B2-179FFA90C36F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2DB76-C294-4B7C-A8F8-94EFDD05D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856B-272D-4732-91B2-179FFA90C36F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2DB76-C294-4B7C-A8F8-94EFDD05D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3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67"/>
            <a:ext cx="2839212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87"/>
            <a:ext cx="2839212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856B-272D-4732-91B2-179FFA90C36F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2DB76-C294-4B7C-A8F8-94EFDD05D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8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856B-272D-4732-91B2-179FFA90C36F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2DB76-C294-4B7C-A8F8-94EFDD05D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5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2"/>
            <a:ext cx="13926024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0"/>
            <a:ext cx="13926024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2"/>
            <a:ext cx="13994608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856B-272D-4732-91B2-179FFA90C36F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2DB76-C294-4B7C-A8F8-94EFDD05D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0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856B-272D-4732-91B2-179FFA90C36F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2DB76-C294-4B7C-A8F8-94EFDD05D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2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856B-272D-4732-91B2-179FFA90C36F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2DB76-C294-4B7C-A8F8-94EFDD05D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5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856B-272D-4732-91B2-179FFA90C36F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2DB76-C294-4B7C-A8F8-94EFDD05D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2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856B-272D-4732-91B2-179FFA90C36F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2DB76-C294-4B7C-A8F8-94EFDD05D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7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7856B-272D-4732-91B2-179FFA90C36F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2DB76-C294-4B7C-A8F8-94EFDD05D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7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4844" y="9179073"/>
            <a:ext cx="8612082" cy="65089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ounded Rectangle 6"/>
          <p:cNvSpPr/>
          <p:nvPr/>
        </p:nvSpPr>
        <p:spPr>
          <a:xfrm>
            <a:off x="10031130" y="7844819"/>
            <a:ext cx="12467364" cy="1028405"/>
          </a:xfrm>
          <a:prstGeom prst="roundRect">
            <a:avLst/>
          </a:prstGeom>
          <a:solidFill>
            <a:srgbClr val="D5D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2854832" y="4527898"/>
            <a:ext cx="9648370" cy="11274689"/>
          </a:xfrm>
          <a:prstGeom prst="roundRect">
            <a:avLst/>
          </a:prstGeom>
          <a:solidFill>
            <a:srgbClr val="D5D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97" dirty="0"/>
          </a:p>
        </p:txBody>
      </p:sp>
      <p:sp>
        <p:nvSpPr>
          <p:cNvPr id="22" name="Rounded Rectangle 21"/>
          <p:cNvSpPr/>
          <p:nvPr/>
        </p:nvSpPr>
        <p:spPr>
          <a:xfrm>
            <a:off x="22947198" y="15945900"/>
            <a:ext cx="9664814" cy="5742103"/>
          </a:xfrm>
          <a:prstGeom prst="roundRect">
            <a:avLst/>
          </a:prstGeom>
          <a:solidFill>
            <a:srgbClr val="D5D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97"/>
          </a:p>
        </p:txBody>
      </p:sp>
      <p:sp>
        <p:nvSpPr>
          <p:cNvPr id="18" name="Rounded Rectangle 17"/>
          <p:cNvSpPr/>
          <p:nvPr/>
        </p:nvSpPr>
        <p:spPr>
          <a:xfrm>
            <a:off x="304799" y="15736932"/>
            <a:ext cx="9630386" cy="5036954"/>
          </a:xfrm>
          <a:prstGeom prst="roundRect">
            <a:avLst/>
          </a:prstGeom>
          <a:solidFill>
            <a:srgbClr val="D5D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97"/>
          </a:p>
        </p:txBody>
      </p:sp>
      <p:sp>
        <p:nvSpPr>
          <p:cNvPr id="6" name="Rounded Rectangle 5"/>
          <p:cNvSpPr/>
          <p:nvPr/>
        </p:nvSpPr>
        <p:spPr>
          <a:xfrm>
            <a:off x="365246" y="4464348"/>
            <a:ext cx="9557245" cy="4714725"/>
          </a:xfrm>
          <a:prstGeom prst="roundRect">
            <a:avLst/>
          </a:prstGeom>
          <a:solidFill>
            <a:srgbClr val="D5D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9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25411"/>
            <a:ext cx="32207200" cy="3965966"/>
          </a:xfrm>
          <a:ln w="158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10800" b="1" dirty="0">
                <a:latin typeface="+mn-lt"/>
              </a:rPr>
              <a:t>The Smart Plug</a:t>
            </a:r>
            <a:br>
              <a:rPr lang="en-US" sz="10800" b="1" dirty="0">
                <a:latin typeface="+mn-lt"/>
              </a:rPr>
            </a:br>
            <a:r>
              <a:rPr lang="en-US" sz="5180" dirty="0">
                <a:latin typeface="+mn-lt"/>
              </a:rPr>
              <a:t>An Energy Monitoring and Management Solution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849" y="4518552"/>
            <a:ext cx="9408281" cy="797141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lvl="0" algn="ctr"/>
            <a:r>
              <a:rPr lang="en-US" sz="7200" b="1" dirty="0"/>
              <a:t>Project  Description</a:t>
            </a:r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en-US" sz="4000" dirty="0"/>
              <a:t>120Vac appliance plug attachment</a:t>
            </a:r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en-US" sz="4000" dirty="0"/>
              <a:t>Allows remote control of </a:t>
            </a:r>
          </a:p>
          <a:p>
            <a:pPr lvl="0"/>
            <a:r>
              <a:rPr lang="en-US" sz="4000" dirty="0"/>
              <a:t>       power to appliance from Android Device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/>
              <a:t>  Sends Real-time power data </a:t>
            </a:r>
          </a:p>
          <a:p>
            <a:pPr lvl="0"/>
            <a:r>
              <a:rPr lang="en-US" sz="4000" dirty="0"/>
              <a:t>       to Android Device</a:t>
            </a:r>
          </a:p>
          <a:p>
            <a:pPr lvl="0"/>
            <a:r>
              <a:rPr lang="en-US" sz="4000" b="1" dirty="0"/>
              <a:t>     </a:t>
            </a:r>
            <a:endParaRPr lang="en-US" sz="4000" dirty="0"/>
          </a:p>
          <a:p>
            <a:pPr marL="857250" lvl="0" indent="-85725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857250" lvl="0" indent="-85725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857250" lvl="0" indent="-857250">
              <a:buFont typeface="Arial" panose="020B0604020202020204" pitchFamily="34" charset="0"/>
              <a:buChar char="•"/>
            </a:pPr>
            <a:endParaRPr lang="en-US" sz="4000" dirty="0"/>
          </a:p>
          <a:p>
            <a:pPr lvl="0" algn="ctr"/>
            <a:endParaRPr lang="en-US" sz="4000" dirty="0"/>
          </a:p>
          <a:p>
            <a:pPr lvl="0" algn="ctr"/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5246" y="15754461"/>
                <a:ext cx="9719597" cy="48715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4800" b="1" dirty="0"/>
                  <a:t>Engineering Background &amp; Theory</a:t>
                </a:r>
                <a:endParaRPr lang="en-US" sz="4800" dirty="0"/>
              </a:p>
              <a:p>
                <a:pPr marL="857250" lvl="0" indent="-857250">
                  <a:buFont typeface="Arial" panose="020B0604020202020204" pitchFamily="34" charset="0"/>
                  <a:buChar char="•"/>
                </a:pPr>
                <a:r>
                  <a:rPr lang="en-US" sz="4000" dirty="0"/>
                  <a:t>Sampling Theory:</a:t>
                </a:r>
              </a:p>
              <a:p>
                <a:pPr lvl="1"/>
                <a:r>
                  <a:rPr lang="en-US" sz="4000" dirty="0"/>
                  <a:t>Nyquist: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/>
                  <a:t>,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.5= </m:t>
                    </m:r>
                    <m:f>
                      <m:fPr>
                        <m:ctrlPr>
                          <a:rPr lang="en-US" sz="4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60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h𝑧</m:t>
                        </m:r>
                      </m:num>
                      <m:den>
                        <m:sSub>
                          <m:sSub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=120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h𝑧</m:t>
                    </m:r>
                  </m:oMath>
                </a14:m>
                <a:endParaRPr lang="en-US" sz="4000" dirty="0"/>
              </a:p>
              <a:p>
                <a:pPr marL="857250" lvl="0" indent="-857250">
                  <a:buFont typeface="Arial" panose="020B0604020202020204" pitchFamily="34" charset="0"/>
                  <a:buChar char="•"/>
                </a:pPr>
                <a:r>
                  <a:rPr lang="en-US" sz="4000" dirty="0"/>
                  <a:t>C &amp; Java Programming</a:t>
                </a:r>
              </a:p>
              <a:p>
                <a:pPr marL="857250" lvl="0" indent="-857250">
                  <a:buFont typeface="Arial" panose="020B0604020202020204" pitchFamily="34" charset="0"/>
                  <a:buChar char="•"/>
                </a:pPr>
                <a:r>
                  <a:rPr lang="en-US" sz="4000" dirty="0"/>
                  <a:t>Electronics Design:</a:t>
                </a:r>
              </a:p>
              <a:p>
                <a:pPr lvl="0"/>
                <a:r>
                  <a:rPr lang="en-US" sz="4000" b="0" dirty="0"/>
                  <a:t>        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4000" dirty="0"/>
              </a:p>
              <a:p>
                <a:pPr lvl="0"/>
                <a:r>
                  <a:rPr lang="en-US" sz="4000" dirty="0"/>
                  <a:t>            Amplifier Design: Full-Wave Rectifier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46" y="15754461"/>
                <a:ext cx="9719597" cy="4871590"/>
              </a:xfrm>
              <a:prstGeom prst="rect">
                <a:avLst/>
              </a:prstGeom>
              <a:blipFill>
                <a:blip r:embed="rId4"/>
                <a:stretch>
                  <a:fillRect l="-2008" t="-2750" b="-4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3525883" y="16049893"/>
            <a:ext cx="8507444" cy="550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7200" b="1" dirty="0"/>
              <a:t>Final Design</a:t>
            </a:r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en-US" sz="4000" dirty="0"/>
              <a:t>Implemented using ESP8266-12e</a:t>
            </a:r>
          </a:p>
          <a:p>
            <a:pPr lvl="0"/>
            <a:r>
              <a:rPr lang="en-US" sz="4000" dirty="0"/>
              <a:t>       microcontroller (</a:t>
            </a:r>
            <a:r>
              <a:rPr lang="en-US" sz="4000" dirty="0" err="1"/>
              <a:t>Xtensa</a:t>
            </a:r>
            <a:r>
              <a:rPr lang="en-US" sz="4000" dirty="0"/>
              <a:t> CPU)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/>
              <a:t>  Appliance Current measured with         </a:t>
            </a:r>
          </a:p>
          <a:p>
            <a:pPr lvl="0"/>
            <a:r>
              <a:rPr lang="en-US" sz="4000" dirty="0"/>
              <a:t>       Current Transformer</a:t>
            </a:r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en-US" sz="4000" dirty="0"/>
              <a:t>Google Firebase used to hold data</a:t>
            </a:r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en-US" sz="4000" dirty="0"/>
              <a:t>Custom App for sending commands </a:t>
            </a:r>
          </a:p>
          <a:p>
            <a:pPr lvl="0"/>
            <a:r>
              <a:rPr lang="en-US" sz="4000" dirty="0"/>
              <a:t>        and receiving data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64847" y="4263618"/>
            <a:ext cx="803357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7200" b="1" dirty="0"/>
              <a:t>Design Iterations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04654" y="868129"/>
            <a:ext cx="7405712" cy="20664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977202" y="868129"/>
            <a:ext cx="773500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Division of Engineering Programs</a:t>
            </a:r>
          </a:p>
          <a:p>
            <a:r>
              <a:rPr lang="en-US" sz="4400" dirty="0"/>
              <a:t>Senior Design Project II</a:t>
            </a:r>
          </a:p>
          <a:p>
            <a:r>
              <a:rPr lang="en-US" sz="4400" dirty="0"/>
              <a:t>Fall 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3331" y="8662328"/>
            <a:ext cx="184731" cy="22463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en-US" sz="13997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7715" y="4518552"/>
            <a:ext cx="6956316" cy="30809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9855240" y="7844819"/>
            <a:ext cx="1299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Daniel </a:t>
            </a:r>
            <a:r>
              <a:rPr lang="en-US" sz="3200" dirty="0" err="1"/>
              <a:t>Putterman</a:t>
            </a:r>
            <a:r>
              <a:rPr lang="en-US" sz="3200" dirty="0"/>
              <a:t>,  Dr. </a:t>
            </a:r>
            <a:r>
              <a:rPr lang="en-US" sz="3200" dirty="0" err="1"/>
              <a:t>Baback</a:t>
            </a:r>
            <a:r>
              <a:rPr lang="en-US" sz="3200" dirty="0"/>
              <a:t> Izadi,  Alex Alderman,  Dr. </a:t>
            </a:r>
            <a:r>
              <a:rPr lang="en-US" sz="3200" dirty="0" err="1"/>
              <a:t>Nitya</a:t>
            </a:r>
            <a:r>
              <a:rPr lang="en-US" sz="3200" dirty="0"/>
              <a:t> </a:t>
            </a:r>
            <a:r>
              <a:rPr lang="en-US" sz="3200" dirty="0" err="1"/>
              <a:t>Narasimhan</a:t>
            </a:r>
            <a:r>
              <a:rPr lang="en-US" sz="3200" dirty="0"/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910405" y="8411559"/>
            <a:ext cx="12652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Computer Engineer                   Advisor                 Electrical Engineer                           Advisor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6526" y="5516845"/>
            <a:ext cx="3956576" cy="23042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46354" y="9179073"/>
            <a:ext cx="4048655" cy="88201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3" name="Rounded Rectangle 22"/>
          <p:cNvSpPr/>
          <p:nvPr/>
        </p:nvSpPr>
        <p:spPr>
          <a:xfrm>
            <a:off x="304799" y="9481646"/>
            <a:ext cx="9557245" cy="5986253"/>
          </a:xfrm>
          <a:prstGeom prst="roundRect">
            <a:avLst/>
          </a:prstGeom>
          <a:solidFill>
            <a:srgbClr val="D5D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97"/>
          </a:p>
        </p:txBody>
      </p:sp>
      <p:sp>
        <p:nvSpPr>
          <p:cNvPr id="24" name="TextBox 23"/>
          <p:cNvSpPr txBox="1"/>
          <p:nvPr/>
        </p:nvSpPr>
        <p:spPr>
          <a:xfrm>
            <a:off x="829699" y="9343145"/>
            <a:ext cx="8507444" cy="61247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7200" b="1" dirty="0"/>
              <a:t>Constraints</a:t>
            </a:r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en-US" sz="4000" dirty="0"/>
              <a:t>Minimal cost, using free software</a:t>
            </a:r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en-US" sz="4000" dirty="0"/>
              <a:t>Reduce energy consumption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000" dirty="0"/>
              <a:t>Extends appliance life by limiting power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/>
              <a:t> Safe materials in accordance with     the National Safety Code (NESC) and National Fire Protection Agency(NFPA) regulations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75753" y="4518552"/>
            <a:ext cx="2881461" cy="31320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741058" y="7821060"/>
            <a:ext cx="3998248" cy="25595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756528" y="10428764"/>
            <a:ext cx="3969084" cy="23692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775269" y="12844854"/>
            <a:ext cx="3937255" cy="24786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28009516" y="5444657"/>
            <a:ext cx="339666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Arduino Uno &amp;</a:t>
            </a:r>
          </a:p>
          <a:p>
            <a:r>
              <a:rPr lang="en-US" sz="3200" dirty="0"/>
              <a:t>    ESP8266-01</a:t>
            </a:r>
          </a:p>
          <a:p>
            <a:r>
              <a:rPr lang="en-US" sz="3200" dirty="0"/>
              <a:t>-</a:t>
            </a:r>
            <a:r>
              <a:rPr lang="en-US" sz="2800" dirty="0"/>
              <a:t>Poor Communication due to different Logic Voltages (3.3V – 5V).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431177" y="7887647"/>
            <a:ext cx="438583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Arduino Uno &amp;</a:t>
            </a:r>
          </a:p>
          <a:p>
            <a:r>
              <a:rPr lang="en-US" sz="3200" dirty="0"/>
              <a:t>ESP8266-01 w/ Logic Level Convertor </a:t>
            </a:r>
          </a:p>
          <a:p>
            <a:r>
              <a:rPr lang="en-US" sz="3200" dirty="0"/>
              <a:t>-Better c</a:t>
            </a:r>
            <a:r>
              <a:rPr lang="en-US" sz="2800" dirty="0"/>
              <a:t>ommunication, but </a:t>
            </a:r>
          </a:p>
          <a:p>
            <a:r>
              <a:rPr lang="en-US" sz="2800" dirty="0"/>
              <a:t> too much data loss.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775269" y="10523950"/>
            <a:ext cx="43182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ESP8266-12e </a:t>
            </a:r>
          </a:p>
          <a:p>
            <a:r>
              <a:rPr lang="en-US" sz="3200" dirty="0"/>
              <a:t>-No Communication issues. Able to activate test-bench power relay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23693056" y="12852080"/>
            <a:ext cx="43182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ESP8266-12e</a:t>
            </a:r>
          </a:p>
          <a:p>
            <a:r>
              <a:rPr lang="en-US" sz="3200" dirty="0"/>
              <a:t>-Included SCT-013-030 Current Transformer.</a:t>
            </a:r>
          </a:p>
          <a:p>
            <a:r>
              <a:rPr lang="en-US" sz="3200" dirty="0"/>
              <a:t>Signal amplification and rectification needed.</a:t>
            </a:r>
            <a:endParaRPr lang="en-US" sz="28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37032" y="16049893"/>
            <a:ext cx="7952192" cy="4723993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" name="TextBox 31"/>
          <p:cNvSpPr txBox="1"/>
          <p:nvPr/>
        </p:nvSpPr>
        <p:spPr>
          <a:xfrm>
            <a:off x="10932925" y="19452269"/>
            <a:ext cx="32830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2 Stage Op-Amp </a:t>
            </a:r>
          </a:p>
          <a:p>
            <a:pPr algn="ctr"/>
            <a:r>
              <a:rPr lang="en-US" sz="3200" dirty="0"/>
              <a:t>Full Wave Rectifier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515187" y="20490713"/>
            <a:ext cx="4206047" cy="108906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541413" y="18305091"/>
            <a:ext cx="4072953" cy="18898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302218" y="20861385"/>
            <a:ext cx="1310127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References: </a:t>
            </a:r>
            <a:r>
              <a:rPr lang="en-US" sz="2400" dirty="0"/>
              <a:t>"Op Amp Rectifiers, Peak Detectors, and Clamps", </a:t>
            </a:r>
            <a:r>
              <a:rPr lang="en-US" sz="2400" i="1" dirty="0"/>
              <a:t>Microchip Technology</a:t>
            </a:r>
            <a:r>
              <a:rPr lang="en-US" sz="2400" dirty="0"/>
              <a:t>, 2016. [Online]. </a:t>
            </a:r>
          </a:p>
          <a:p>
            <a:r>
              <a:rPr lang="en-US" sz="2400" dirty="0"/>
              <a:t>Available: http://ww1.microchip.com/downloads/en/AppNotes/01353A.pdf. [Accessed: 30- Nov- 2016].</a:t>
            </a:r>
          </a:p>
        </p:txBody>
      </p:sp>
    </p:spTree>
    <p:extLst>
      <p:ext uri="{BB962C8B-B14F-4D97-AF65-F5344CB8AC3E}">
        <p14:creationId xmlns:p14="http://schemas.microsoft.com/office/powerpoint/2010/main" val="84782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457</TotalTime>
  <Words>228</Words>
  <Application>Microsoft Office PowerPoint</Application>
  <PresentationFormat>Custom</PresentationFormat>
  <Paragraphs>53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 Math</vt:lpstr>
      <vt:lpstr>Office Theme</vt:lpstr>
      <vt:lpstr>The Smart Plug An Energy Monitoring and Management 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Bird</dc:creator>
  <cp:lastModifiedBy>Baback Izadi</cp:lastModifiedBy>
  <cp:revision>56</cp:revision>
  <dcterms:created xsi:type="dcterms:W3CDTF">2016-03-17T11:40:30Z</dcterms:created>
  <dcterms:modified xsi:type="dcterms:W3CDTF">2017-04-12T15:30:28Z</dcterms:modified>
</cp:coreProperties>
</file>